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7" r:id="rId2"/>
    <p:sldId id="267" r:id="rId3"/>
    <p:sldId id="268" r:id="rId4"/>
    <p:sldId id="284" r:id="rId5"/>
    <p:sldId id="270" r:id="rId6"/>
    <p:sldId id="278" r:id="rId7"/>
    <p:sldId id="283" r:id="rId8"/>
    <p:sldId id="279" r:id="rId9"/>
    <p:sldId id="280" r:id="rId10"/>
    <p:sldId id="281" r:id="rId11"/>
    <p:sldId id="282" r:id="rId12"/>
    <p:sldId id="272" r:id="rId13"/>
    <p:sldId id="276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84" y="-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36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C6D1F31-4982-4471-8E9F-71DFEE834038}" type="datetimeFigureOut">
              <a:rPr lang="ru-RU"/>
              <a:pPr>
                <a:defRPr/>
              </a:pPr>
              <a:t>05.05.2015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281422-EC94-4DCF-BA62-A817227A4A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03818AB-4C67-49F3-85C8-5293B1A1246F}" type="datetimeFigureOut">
              <a:rPr lang="ru-RU"/>
              <a:pPr>
                <a:defRPr/>
              </a:pPr>
              <a:t>05.05.2015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7C035E-1079-494B-9FC2-FB2E4FF5E5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 userDrawn="1"/>
        </p:nvSpPr>
        <p:spPr>
          <a:xfrm>
            <a:off x="0" y="5888038"/>
            <a:ext cx="12192000" cy="111125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/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F2D01-494B-42DF-8492-E0672F7923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21289-A049-4D79-8237-93A0E00F78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6C0B8-A08C-4C20-AA68-944DD22A3C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7753350" y="0"/>
            <a:ext cx="443547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8"/>
          <p:cNvSpPr/>
          <p:nvPr userDrawn="1"/>
        </p:nvSpPr>
        <p:spPr>
          <a:xfrm>
            <a:off x="7707313" y="0"/>
            <a:ext cx="53975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/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DC130-916D-4DAB-A17B-840C77FCE8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49A4F-6E71-4D27-B93E-0A3E5A145F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969B8-AF9E-4D06-932E-566F6DBD42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AE059-551B-4949-B416-849ABA441B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7753350" y="0"/>
            <a:ext cx="443547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9"/>
          <p:cNvSpPr/>
          <p:nvPr userDrawn="1"/>
        </p:nvSpPr>
        <p:spPr>
          <a:xfrm>
            <a:off x="7707313" y="0"/>
            <a:ext cx="53975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954FC-5683-478B-97BC-707CB739A0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hidden">
          <a:xfrm>
            <a:off x="7753350" y="0"/>
            <a:ext cx="443547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8"/>
          <p:cNvSpPr/>
          <p:nvPr/>
        </p:nvSpPr>
        <p:spPr>
          <a:xfrm>
            <a:off x="7707313" y="0"/>
            <a:ext cx="53975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9C675-2028-4B2A-B9E7-67A06B1A4C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256338"/>
            <a:ext cx="12192000" cy="55562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295400" y="1828800"/>
            <a:ext cx="9601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56625" y="6419850"/>
            <a:ext cx="1350963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419850"/>
            <a:ext cx="51816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98100" y="6419850"/>
            <a:ext cx="6985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28DD52D-F986-40EA-A321-8062451FF5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58" r:id="rId4"/>
    <p:sldLayoutId id="2147483657" r:id="rId5"/>
    <p:sldLayoutId id="2147483656" r:id="rId6"/>
    <p:sldLayoutId id="2147483662" r:id="rId7"/>
    <p:sldLayoutId id="2147483663" r:id="rId8"/>
    <p:sldLayoutId id="2147483664" r:id="rId9"/>
    <p:sldLayoutId id="2147483655" r:id="rId10"/>
    <p:sldLayoutId id="2147483654" r:id="rId11"/>
  </p:sldLayoutIdLst>
  <p:transition spd="med">
    <p:fade/>
  </p:transition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 kern="1200" cap="all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mbria" pitchFamily="18" charset="0"/>
        </a:defRPr>
      </a:lvl9pPr>
    </p:titleStyle>
    <p:bodyStyle>
      <a:lvl1pPr marL="273050" indent="-228600" algn="l" rtl="0" fontAlgn="base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fontAlgn="base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fontAlgn="base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606675"/>
            <a:ext cx="10058400" cy="2743200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rgbClr val="514A4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</a:rPr>
              <a:t>ЗМІНА тарифів </a:t>
            </a:r>
            <a:br>
              <a:rPr lang="uk-UA" dirty="0" smtClean="0">
                <a:solidFill>
                  <a:srgbClr val="514A4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</a:rPr>
            </a:br>
            <a:r>
              <a:rPr lang="uk-UA" dirty="0" smtClean="0">
                <a:solidFill>
                  <a:srgbClr val="514A40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</a:rPr>
              <a:t>на електроенергію для домогосподарств</a:t>
            </a:r>
            <a:endParaRPr lang="ru-RU" dirty="0">
              <a:solidFill>
                <a:srgbClr val="514A40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360988"/>
            <a:ext cx="4127500" cy="365125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A85229"/>
                </a:solidFill>
              </a:rPr>
              <a:t>ПАТ «</a:t>
            </a:r>
            <a:r>
              <a:rPr lang="ru-RU" dirty="0" err="1" smtClean="0">
                <a:solidFill>
                  <a:srgbClr val="A85229"/>
                </a:solidFill>
              </a:rPr>
              <a:t>Ченрнігівобленерго</a:t>
            </a:r>
            <a:r>
              <a:rPr lang="ru-RU" dirty="0" smtClean="0">
                <a:solidFill>
                  <a:srgbClr val="A85229"/>
                </a:solidFill>
              </a:rPr>
              <a:t>»</a:t>
            </a:r>
            <a:endParaRPr lang="ru-RU" dirty="0">
              <a:solidFill>
                <a:srgbClr val="A85229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2310" r="13260" b="6079"/>
          <a:stretch/>
        </p:blipFill>
        <p:spPr>
          <a:xfrm>
            <a:off x="9156700" y="428625"/>
            <a:ext cx="2222500" cy="23612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7874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</a:rPr>
              <a:t>Стимулюючі зміни до порядку </a:t>
            </a:r>
            <a:endParaRPr lang="ru-RU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1400" y="1676400"/>
            <a:ext cx="10033000" cy="3606800"/>
          </a:xfrm>
        </p:spPr>
        <p:txBody>
          <a:bodyPr rtlCol="0"/>
          <a:lstStyle/>
          <a:p>
            <a:pPr marL="0" indent="0" algn="just" fontAlgn="auto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i="1" dirty="0" smtClean="0"/>
              <a:t>	Згідно </a:t>
            </a:r>
            <a:r>
              <a:rPr lang="uk-UA" i="1" dirty="0"/>
              <a:t>затвердженого постановою №498 від 23.04.2014г. і змінами №221 від 26.02.2015г. </a:t>
            </a:r>
            <a:r>
              <a:rPr lang="uk-UA" b="1" i="1" dirty="0" smtClean="0"/>
              <a:t>передбачено </a:t>
            </a:r>
            <a:r>
              <a:rPr lang="uk-UA" b="1" i="1" dirty="0"/>
              <a:t>зменшення для населення тарифного коефіцієнта з 0,7 до 0,5 тарифу в години нічного мінімального навантаження енергосистеми (з 23 годин до 7 годин доби</a:t>
            </a:r>
            <a:r>
              <a:rPr lang="uk-UA" b="1" i="1" dirty="0" smtClean="0"/>
              <a:t>). </a:t>
            </a:r>
          </a:p>
          <a:p>
            <a:pPr marL="0" indent="0" algn="just" fontAlgn="auto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/>
              <a:t>	</a:t>
            </a:r>
            <a:r>
              <a:rPr lang="uk-UA" b="1" i="1" dirty="0" smtClean="0"/>
              <a:t>Ця </a:t>
            </a:r>
            <a:r>
              <a:rPr lang="uk-UA" b="1" i="1" dirty="0"/>
              <a:t>норма застосовується в разі використання побутовими споживачами двозонного обліку електричної енергії.</a:t>
            </a:r>
            <a:r>
              <a:rPr lang="uk-UA" i="1" dirty="0"/>
              <a:t>  </a:t>
            </a:r>
            <a:endParaRPr lang="ru-RU" i="1" dirty="0"/>
          </a:p>
          <a:p>
            <a:pPr marL="45720" indent="0" algn="just" fontAlgn="auto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	</a:t>
            </a:r>
            <a:r>
              <a:rPr lang="uk-UA" dirty="0" smtClean="0"/>
              <a:t>Таке </a:t>
            </a:r>
            <a:r>
              <a:rPr lang="uk-UA" dirty="0"/>
              <a:t>рішення Комісія прийняла у зв'язку з дефіцитом електроенергії в об'єднаній енергетичній системі України в пікові періоди, що виник унаслідок браку паливно-енергетичних ресурсів (газу, вугілля, мазуту), дисбалансу між виробництвом і вжитком </a:t>
            </a:r>
            <a:r>
              <a:rPr lang="uk-UA" dirty="0" smtClean="0"/>
              <a:t>електроенергії</a:t>
            </a:r>
            <a:endParaRPr lang="ru-RU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7874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</a:rPr>
              <a:t>Переваги переходу на двозонний облік</a:t>
            </a:r>
            <a:endParaRPr lang="ru-RU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1400" y="1384300"/>
            <a:ext cx="10033000" cy="4533900"/>
          </a:xfrm>
        </p:spPr>
        <p:txBody>
          <a:bodyPr rtlCol="0">
            <a:normAutofit fontScale="92500" lnSpcReduction="10000"/>
          </a:bodyPr>
          <a:lstStyle/>
          <a:p>
            <a:pPr marL="45720" indent="0" algn="ct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/>
              <a:t>Ви можете сплачувати за спожиту в ночі електроенергію на 50% менше!</a:t>
            </a:r>
          </a:p>
          <a:p>
            <a:pPr marL="594360" lvl="1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у денний час (з 7:00 до 23:00) —тариф буде таким, як і зараз (коефіцієнт1);</a:t>
            </a:r>
          </a:p>
          <a:p>
            <a:pPr marL="594360" lvl="1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у нічний час (з 23:00 до 7:00) —тариф буде </a:t>
            </a:r>
            <a:r>
              <a:rPr lang="uk-UA" b="1" dirty="0" smtClean="0"/>
              <a:t>меншим на 50%</a:t>
            </a:r>
            <a:r>
              <a:rPr lang="uk-UA" dirty="0" smtClean="0"/>
              <a:t>.</a:t>
            </a:r>
          </a:p>
          <a:p>
            <a:pPr marL="45720" indent="0" algn="ct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/>
              <a:t>З двозонним тарифом </a:t>
            </a:r>
            <a:r>
              <a:rPr lang="uk-UA" dirty="0" smtClean="0"/>
              <a:t>Ви будете економити у будь-якому разі, адже максимальна ціна за 1 </a:t>
            </a:r>
            <a:r>
              <a:rPr lang="uk-UA" dirty="0" err="1" smtClean="0"/>
              <a:t>квт·г</a:t>
            </a:r>
            <a:r>
              <a:rPr lang="uk-UA" dirty="0" smtClean="0"/>
              <a:t> дорівнює звичайному тарифу, за яким Ви нині сплачуєте.</a:t>
            </a:r>
          </a:p>
          <a:p>
            <a:pPr marL="274320" algn="just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/>
              <a:t>Зонний облік буде вигідним </a:t>
            </a:r>
            <a:r>
              <a:rPr lang="uk-UA" dirty="0" smtClean="0"/>
              <a:t>при користуванні вночі особливо електроприладами великої потужності —кондиціонером, бойлером, </a:t>
            </a:r>
            <a:r>
              <a:rPr lang="uk-UA" dirty="0" err="1" smtClean="0"/>
              <a:t>тепловентилятором</a:t>
            </a:r>
            <a:r>
              <a:rPr lang="uk-UA" dirty="0" smtClean="0"/>
              <a:t>, теплою підлогою, </a:t>
            </a:r>
            <a:r>
              <a:rPr lang="uk-UA" dirty="0" err="1" smtClean="0"/>
              <a:t>електроопаленням</a:t>
            </a:r>
            <a:r>
              <a:rPr lang="uk-UA" dirty="0" smtClean="0"/>
              <a:t>, пральною/посудомийною машиною, </a:t>
            </a:r>
            <a:r>
              <a:rPr lang="uk-UA" dirty="0" err="1" smtClean="0"/>
              <a:t>мультиваркою</a:t>
            </a:r>
            <a:r>
              <a:rPr lang="uk-UA" dirty="0" smtClean="0"/>
              <a:t> тощо.</a:t>
            </a:r>
            <a:endParaRPr lang="uk-UA" dirty="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736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0950" y="1416050"/>
            <a:ext cx="9690100" cy="46624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>
              <a:lnSpc>
                <a:spcPct val="150000"/>
              </a:lnSpc>
            </a:pPr>
            <a:r>
              <a:rPr lang="uk-UA" i="1">
                <a:latin typeface="Cambria" pitchFamily="18" charset="0"/>
              </a:rPr>
              <a:t>Згідно п.2.3 порядку вживання тарифу на електроенергію, розрахунки із споживачами, за наявності обліків що дозволяють диференціювати споживання по періодах часу можуть застосовуватися по двозонних і тризонних тарифах:</a:t>
            </a:r>
            <a:endParaRPr lang="uk-UA" b="1" i="1">
              <a:latin typeface="Times New Roman" pitchFamily="18" charset="0"/>
              <a:cs typeface="Times New Roman" pitchFamily="18" charset="0"/>
            </a:endParaRPr>
          </a:p>
          <a:p>
            <a:pPr marL="228600">
              <a:lnSpc>
                <a:spcPct val="150000"/>
              </a:lnSpc>
            </a:pPr>
            <a:r>
              <a:rPr lang="uk-UA" b="1" i="1">
                <a:latin typeface="Times New Roman" pitchFamily="18" charset="0"/>
                <a:cs typeface="Times New Roman" pitchFamily="18" charset="0"/>
              </a:rPr>
              <a:t>Двозонний –</a:t>
            </a:r>
            <a:r>
              <a:rPr lang="uk-UA" i="1"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marL="228600">
              <a:lnSpc>
                <a:spcPct val="150000"/>
              </a:lnSpc>
              <a:buFontTx/>
              <a:buChar char="-"/>
            </a:pPr>
            <a:r>
              <a:rPr lang="uk-UA" i="1">
                <a:latin typeface="Times New Roman" pitchFamily="18" charset="0"/>
                <a:cs typeface="Times New Roman" pitchFamily="18" charset="0"/>
              </a:rPr>
              <a:t>0,5 тарифу в період нічного мінімуму навантаження енергосистеми (з 23:00 до 7:00)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  <a:p>
            <a:pPr marL="228600">
              <a:lnSpc>
                <a:spcPct val="150000"/>
              </a:lnSpc>
              <a:buFontTx/>
              <a:buChar char="-"/>
            </a:pPr>
            <a:r>
              <a:rPr lang="uk-UA" i="1">
                <a:latin typeface="Times New Roman" pitchFamily="18" charset="0"/>
                <a:cs typeface="Times New Roman" pitchFamily="18" charset="0"/>
              </a:rPr>
              <a:t>Повний тариф в інші години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  <a:p>
            <a:pPr marL="228600">
              <a:lnSpc>
                <a:spcPct val="150000"/>
              </a:lnSpc>
            </a:pPr>
            <a:r>
              <a:rPr lang="uk-UA" b="1" i="1">
                <a:latin typeface="Times New Roman" pitchFamily="18" charset="0"/>
                <a:cs typeface="Times New Roman" pitchFamily="18" charset="0"/>
              </a:rPr>
              <a:t>Тризонний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marL="228600">
              <a:lnSpc>
                <a:spcPct val="150000"/>
              </a:lnSpc>
              <a:buFontTx/>
              <a:buChar char="-"/>
            </a:pPr>
            <a:r>
              <a:rPr lang="uk-UA" i="1">
                <a:latin typeface="Times New Roman" pitchFamily="18" charset="0"/>
                <a:cs typeface="Times New Roman" pitchFamily="18" charset="0"/>
              </a:rPr>
              <a:t>1,5 тарифу в години максимального навантаження енергосистеми (з 8:00 до 11:00 і з 20:00 до 22:00)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  <a:p>
            <a:pPr marL="228600">
              <a:lnSpc>
                <a:spcPct val="150000"/>
              </a:lnSpc>
              <a:buFontTx/>
              <a:buChar char="-"/>
            </a:pPr>
            <a:r>
              <a:rPr lang="uk-UA" i="1">
                <a:latin typeface="Times New Roman" pitchFamily="18" charset="0"/>
                <a:cs typeface="Times New Roman" pitchFamily="18" charset="0"/>
              </a:rPr>
              <a:t>Повний тариф в напівпіковий період (з 7:00 до 8:00, з 11:00 до 20:00 і з 22:00 до 23:00)</a:t>
            </a:r>
          </a:p>
          <a:p>
            <a:pPr marL="228600">
              <a:lnSpc>
                <a:spcPct val="150000"/>
              </a:lnSpc>
              <a:buFontTx/>
              <a:buChar char="-"/>
            </a:pPr>
            <a:r>
              <a:rPr lang="uk-UA" i="1">
                <a:latin typeface="Times New Roman" pitchFamily="18" charset="0"/>
                <a:cs typeface="Times New Roman" pitchFamily="18" charset="0"/>
              </a:rPr>
              <a:t>0,4 тарифу в період нічного мінімуму навантаження енергосистеми (з 23:00 до 7:00)</a:t>
            </a:r>
            <a:endParaRPr lang="ru-RU">
              <a:latin typeface="Cambria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1200" y="1325563"/>
            <a:ext cx="3475038" cy="1600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5400" dirty="0" smtClean="0"/>
              <a:t>Дякую за увагу</a:t>
            </a:r>
            <a:endParaRPr lang="ru-RU" sz="540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0" y="1325563"/>
            <a:ext cx="6696075" cy="446405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l="2310" r="13260" b="6079"/>
          <a:stretch/>
        </p:blipFill>
        <p:spPr>
          <a:xfrm>
            <a:off x="8957310" y="3429000"/>
            <a:ext cx="2222500" cy="23612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</a:rPr>
              <a:t>Причини росту тарифів на Е/е для населення</a:t>
            </a:r>
            <a:endParaRPr lang="uk-UA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11200" y="1630363"/>
            <a:ext cx="8216900" cy="2178050"/>
          </a:xfrm>
        </p:spPr>
        <p:txBody>
          <a:bodyPr rtlCol="0" anchor="ctr">
            <a:normAutofit fontScale="92500"/>
          </a:bodyPr>
          <a:lstStyle/>
          <a:p>
            <a:pPr marL="4572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Національна комісія, що здійснює державне регулювання в сферах енергетики і комунальних послуг, оптимізувала тарифи на електроенергію, що відпускається населенню, з метою поступової ліквідації перехресного субсидування населення за рахунок інших споживачів. Постанова №220 від 26.02.2015 року передбачає поетапне встановлення нових тарифів на електроенергію, що відпускається населенню з 1 квітня 2015 із зростанням на 5%-50% для різних категорій споживачів, залежно від об'ємів споживання електроенергії.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8275" y="1668463"/>
            <a:ext cx="2178050" cy="217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8" name="Объект 7"/>
          <p:cNvSpPr txBox="1">
            <a:spLocks/>
          </p:cNvSpPr>
          <p:nvPr/>
        </p:nvSpPr>
        <p:spPr bwMode="auto">
          <a:xfrm>
            <a:off x="1901825" y="1431925"/>
            <a:ext cx="821690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4450" algn="just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charset="0"/>
              <a:buNone/>
            </a:pPr>
            <a:endParaRPr lang="uk-UA" sz="2000">
              <a:latin typeface="Cambria" pitchFamily="18" charset="0"/>
            </a:endParaRPr>
          </a:p>
        </p:txBody>
      </p:sp>
      <p:sp>
        <p:nvSpPr>
          <p:cNvPr id="12" name="Объект 7"/>
          <p:cNvSpPr txBox="1">
            <a:spLocks/>
          </p:cNvSpPr>
          <p:nvPr/>
        </p:nvSpPr>
        <p:spPr>
          <a:xfrm>
            <a:off x="711200" y="4006850"/>
            <a:ext cx="10566400" cy="2190750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spcAft>
                <a:spcPts val="0"/>
              </a:spcAft>
              <a:defRPr/>
            </a:pPr>
            <a:r>
              <a:rPr lang="uk-UA" dirty="0" smtClean="0"/>
              <a:t>Домогосподарства сплачують </a:t>
            </a:r>
            <a:r>
              <a:rPr lang="uk-UA" b="1" dirty="0" smtClean="0"/>
              <a:t>лише 21% </a:t>
            </a:r>
            <a:r>
              <a:rPr lang="uk-UA" dirty="0" smtClean="0"/>
              <a:t>від собівартості електроенергії</a:t>
            </a:r>
          </a:p>
          <a:p>
            <a:pPr marL="285750" indent="-285750" fontAlgn="auto">
              <a:spcAft>
                <a:spcPts val="0"/>
              </a:spcAft>
              <a:defRPr/>
            </a:pPr>
            <a:r>
              <a:rPr lang="uk-UA" dirty="0" smtClean="0"/>
              <a:t>Недопущення розбалансованості системи електроенергетики, щоб </a:t>
            </a:r>
            <a:r>
              <a:rPr lang="uk-UA" b="1" dirty="0" smtClean="0"/>
              <a:t>унеможливити віялові відключення</a:t>
            </a:r>
            <a:endParaRPr lang="uk-UA" dirty="0" smtClean="0"/>
          </a:p>
          <a:p>
            <a:pPr marL="285750" indent="-285750" fontAlgn="auto">
              <a:spcAft>
                <a:spcPts val="0"/>
              </a:spcAft>
              <a:defRPr/>
            </a:pPr>
            <a:r>
              <a:rPr lang="uk-UA" dirty="0" smtClean="0"/>
              <a:t>Зростання вартості імпортованого пального: природний газ, вугілля, ТВЕЛ для АЕС, а також обслуговування і погашення валютних кредитів Енергоатому, Укренерго, </a:t>
            </a:r>
            <a:r>
              <a:rPr lang="uk-UA" dirty="0" err="1" smtClean="0"/>
              <a:t>Укргідроенерго</a:t>
            </a:r>
            <a:r>
              <a:rPr lang="uk-UA" dirty="0" smtClean="0"/>
              <a:t>.</a:t>
            </a:r>
          </a:p>
          <a:p>
            <a:pPr marL="285750" indent="-285750" fontAlgn="auto">
              <a:spcAft>
                <a:spcPts val="0"/>
              </a:spcAft>
              <a:defRPr/>
            </a:pPr>
            <a:r>
              <a:rPr lang="uk-UA" dirty="0" smtClean="0"/>
              <a:t>Необхідність модернізації, ремонтів-середній знос енергоблоків 60% </a:t>
            </a:r>
            <a:endParaRPr lang="uk-UA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5842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</a:rPr>
              <a:t>Структура тарифів на е/е у січні 2015</a:t>
            </a:r>
            <a:endParaRPr lang="uk-UA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</a:endParaRPr>
          </a:p>
        </p:txBody>
      </p:sp>
      <p:pic>
        <p:nvPicPr>
          <p:cNvPr id="1741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675" y="965200"/>
            <a:ext cx="9772650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4"/>
          <p:cNvPicPr>
            <a:picLocks noChangeAspect="1"/>
          </p:cNvPicPr>
          <p:nvPr/>
        </p:nvPicPr>
        <p:blipFill>
          <a:blip r:embed="rId2"/>
          <a:srcRect t="7664"/>
          <a:stretch>
            <a:fillRect/>
          </a:stretch>
        </p:blipFill>
        <p:spPr bwMode="auto">
          <a:xfrm>
            <a:off x="366713" y="866775"/>
            <a:ext cx="11352212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06438" y="277813"/>
            <a:ext cx="4948237" cy="584200"/>
          </a:xfrm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</a:rPr>
              <a:t>Структура тарифів на е/е для населення у січні 2015</a:t>
            </a:r>
            <a:endParaRPr lang="uk-UA" sz="200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211888" y="277813"/>
            <a:ext cx="4949825" cy="5842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</a:rPr>
              <a:t>Структура тарифів на е/е для населення у квітні 2015</a:t>
            </a:r>
            <a:endParaRPr lang="uk-UA" sz="200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5461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</a:rPr>
              <a:t>Графік тарифів на е/е для населення</a:t>
            </a:r>
            <a:endParaRPr lang="uk-UA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</p:nvPr>
        </p:nvGraphicFramePr>
        <p:xfrm>
          <a:off x="1295400" y="927100"/>
          <a:ext cx="9601200" cy="5268913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6008432"/>
                <a:gridCol w="1188629"/>
                <a:gridCol w="1238553"/>
                <a:gridCol w="1165585"/>
              </a:tblGrid>
              <a:tr h="19205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</a:rPr>
                        <a:t> Категорії споживачів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Тарифи на електроенергію, в копійках, за 1 кВт·год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без податку на додану вартість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податок на додану вартість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з податком на додану вартість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</a:tr>
              <a:tr h="192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1. Електроенергія, що відпускається: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</a:tr>
              <a:tr h="350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ysClr val="windowText" lastClr="000000"/>
                          </a:solidFill>
                          <a:effectLst/>
                        </a:rPr>
                        <a:t>1.1. Населенню (у тому числі яке проживає в житлових будинках, обладнаних кухонними електроплитами):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>
                    <a:solidFill>
                      <a:schemeClr val="bg2"/>
                    </a:solidFill>
                  </a:tcPr>
                </a:tc>
              </a:tr>
              <a:tr h="192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</a:rPr>
                        <a:t>за обсяг, спожитий до 100 </a:t>
                      </a:r>
                      <a:r>
                        <a:rPr lang="uk-UA" sz="1050" b="1" dirty="0" err="1">
                          <a:effectLst/>
                        </a:rPr>
                        <a:t>кВт∙год</a:t>
                      </a:r>
                      <a:r>
                        <a:rPr lang="uk-UA" sz="1050" b="1" dirty="0">
                          <a:effectLst/>
                        </a:rPr>
                        <a:t> електроенергії на місяць (включно)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</a:rPr>
                        <a:t>30,5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6,1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36,6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</a:tr>
              <a:tr h="192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за обсяг, спожитий понад 100 кВт∙год до 600 кВт∙год електроенергії на місяць (включно)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52,5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10,5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63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</a:tr>
              <a:tr h="192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за обсяг, спожитий понад 600 кВт∙год електроенергії на місяць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117,25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23,45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140,7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</a:tr>
              <a:tr h="350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/>
                          </a:solidFill>
                          <a:effectLst/>
                        </a:rPr>
                        <a:t>1.2. Населенню, яке проживає в сільській місцевості (у тому числі яке проживає в житлових будинках, обладнаних кухонними електроплитами):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>
                    <a:solidFill>
                      <a:schemeClr val="bg2"/>
                    </a:solidFill>
                  </a:tcPr>
                </a:tc>
              </a:tr>
              <a:tr h="192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</a:rPr>
                        <a:t>за обсяг, спожитий до 150 </a:t>
                      </a:r>
                      <a:r>
                        <a:rPr lang="uk-UA" sz="1050" b="1" dirty="0" err="1">
                          <a:effectLst/>
                        </a:rPr>
                        <a:t>кВт∙год</a:t>
                      </a:r>
                      <a:r>
                        <a:rPr lang="uk-UA" sz="1050" b="1" dirty="0">
                          <a:effectLst/>
                        </a:rPr>
                        <a:t> електроенергії на місяць (включно)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30,5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6,1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36,6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</a:tr>
              <a:tr h="192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</a:rPr>
                        <a:t>за обсяг, спожитий понад 150 </a:t>
                      </a:r>
                      <a:r>
                        <a:rPr lang="uk-UA" sz="1050" b="1" dirty="0" err="1">
                          <a:effectLst/>
                        </a:rPr>
                        <a:t>кВт∙год</a:t>
                      </a:r>
                      <a:r>
                        <a:rPr lang="uk-UA" sz="1050" b="1" dirty="0">
                          <a:effectLst/>
                        </a:rPr>
                        <a:t> до 600 </a:t>
                      </a:r>
                      <a:r>
                        <a:rPr lang="uk-UA" sz="1050" b="1" dirty="0" err="1">
                          <a:effectLst/>
                        </a:rPr>
                        <a:t>кВт∙год</a:t>
                      </a:r>
                      <a:r>
                        <a:rPr lang="uk-UA" sz="1050" b="1" dirty="0">
                          <a:effectLst/>
                        </a:rPr>
                        <a:t> електроенергії на місяць (включно)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52,5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10,5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63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</a:tr>
              <a:tr h="192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за обсяг, спожитий понад 600 кВт∙год електроенергії на місяць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117,25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23,45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140,7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</a:tr>
              <a:tr h="5260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/>
                          </a:solidFill>
                          <a:effectLst/>
                        </a:rPr>
                        <a:t>1.3. Населенню, яке проживає в житлових будинках (у тому числі в житлових будинках готельного типу, квартирах та гуртожитках), обладнаних у встановленому порядку </a:t>
                      </a:r>
                      <a:r>
                        <a:rPr lang="uk-UA" sz="1050" b="1" dirty="0" err="1">
                          <a:solidFill>
                            <a:schemeClr val="tx2"/>
                          </a:solidFill>
                          <a:effectLst/>
                        </a:rPr>
                        <a:t>електроопалювальними</a:t>
                      </a:r>
                      <a:r>
                        <a:rPr lang="uk-UA" sz="1050" b="1" dirty="0">
                          <a:solidFill>
                            <a:schemeClr val="tx2"/>
                          </a:solidFill>
                          <a:effectLst/>
                        </a:rPr>
                        <a:t> установками (у тому числі в сільській місцевості):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>
                    <a:solidFill>
                      <a:schemeClr val="bg2"/>
                    </a:solidFill>
                  </a:tcPr>
                </a:tc>
              </a:tr>
              <a:tr h="192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</a:rPr>
                        <a:t>1.3.1. У період з 01 квітня 2015 року по 30 квітня 2015 року (включно):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</a:tr>
              <a:tr h="192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за обсяг, спожитий до 3600 кВт∙год електроенергії на місяць (включно)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30,5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6,1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36,6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</a:tr>
              <a:tr h="192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</a:rPr>
                        <a:t>за обсяг, спожитий понад 3600 </a:t>
                      </a:r>
                      <a:r>
                        <a:rPr lang="uk-UA" sz="1050" b="1" dirty="0" err="1">
                          <a:effectLst/>
                        </a:rPr>
                        <a:t>кВт∙год</a:t>
                      </a:r>
                      <a:r>
                        <a:rPr lang="uk-UA" sz="1050" b="1" dirty="0">
                          <a:effectLst/>
                        </a:rPr>
                        <a:t> електроенергії на місяць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117,25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23,45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140,7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</a:tr>
              <a:tr h="350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1.3.2. У період з 01 травня 2015 року по 31 серпня 2015 року (включно) відповідно до підпунктів 1.1 та 1.2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/>
                </a:tc>
              </a:tr>
              <a:tr h="350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/>
                          </a:solidFill>
                          <a:effectLst/>
                        </a:rPr>
                        <a:t>1.5. Для багатодітних, прийомних сімей та дитячих будинків сімейного типу незалежно від обсягів споживання електроенергії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</a:rPr>
                        <a:t>30,5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</a:rPr>
                        <a:t>6,1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</a:rPr>
                        <a:t>36,6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>
                    <a:solidFill>
                      <a:schemeClr val="bg2"/>
                    </a:solidFill>
                  </a:tcPr>
                </a:tc>
              </a:tr>
              <a:tr h="5260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/>
                          </a:solidFill>
                          <a:effectLst/>
                        </a:rPr>
                        <a:t>1.6. Населенню, яке розраховується з енергопостачальною організацією за загальним розрахунковим засобом обліку та об’єднане шляхом створення юридичної особи, житлово-експлуатаційним організаціям, крім гуртожитків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</a:rPr>
                        <a:t>52,5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</a:rPr>
                        <a:t>10,5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</a:rPr>
                        <a:t>63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>
                    <a:solidFill>
                      <a:schemeClr val="bg2"/>
                    </a:solidFill>
                  </a:tcPr>
                </a:tc>
              </a:tr>
              <a:tr h="350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/>
                          </a:solidFill>
                          <a:effectLst/>
                        </a:rPr>
                        <a:t>1.7. Гуртожиткам (які підпадають під визначення «населення, яке розраховується з енергопостачальною організацією за загальним розрахунковим засобом обліку»)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</a:rPr>
                        <a:t>30,5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</a:rPr>
                        <a:t>6,1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effectLst/>
                        </a:rPr>
                        <a:t>36,6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4018" marR="34018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5461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</a:rPr>
              <a:t>Графік тарифів на е/е для населення</a:t>
            </a:r>
            <a:endParaRPr lang="uk-UA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</a:endParaRPr>
          </a:p>
        </p:txBody>
      </p:sp>
      <p:pic>
        <p:nvPicPr>
          <p:cNvPr id="20482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8757"/>
          <a:stretch>
            <a:fillRect/>
          </a:stretch>
        </p:blipFill>
        <p:spPr>
          <a:xfrm>
            <a:off x="1227138" y="927100"/>
            <a:ext cx="9737725" cy="5316538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711200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>
                <a:solidFill>
                  <a:srgbClr val="A85229"/>
                </a:solidFill>
                <a:effectLst>
                  <a:outerShdw blurRad="38100" dist="25400" dir="18900000" algn="bl">
                    <a:prstClr val="aliceBlue">
                      <a:alpha val="80000"/>
                    </a:prstClr>
                  </a:outerShdw>
                </a:effectLst>
              </a:rPr>
              <a:t>Щомісячні витрати на е/е домогосподарств</a:t>
            </a:r>
            <a:endParaRPr lang="uk-UA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</a:endParaRPr>
          </a:p>
        </p:txBody>
      </p:sp>
      <p:pic>
        <p:nvPicPr>
          <p:cNvPr id="2150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225" y="1092200"/>
            <a:ext cx="1062355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Объект 2"/>
          <p:cNvSpPr>
            <a:spLocks noGrp="1"/>
          </p:cNvSpPr>
          <p:nvPr>
            <p:ph sz="half" idx="1"/>
          </p:nvPr>
        </p:nvSpPr>
        <p:spPr>
          <a:xfrm>
            <a:off x="1900238" y="5294313"/>
            <a:ext cx="2960687" cy="2889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uk-UA" sz="1200" b="1" i="1" smtClean="0">
                <a:latin typeface="Times New Roman" pitchFamily="18" charset="0"/>
                <a:cs typeface="Times New Roman" pitchFamily="18" charset="0"/>
              </a:rPr>
              <a:t>Чернігівська область – 72 %</a:t>
            </a:r>
            <a:endParaRPr lang="ru-RU" sz="1200" b="1" i="1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10198100" cy="1244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Порівняння тарифів на електроенергію для населення при підвищенні з 01.03.2017 </a:t>
            </a:r>
            <a:r>
              <a:rPr lang="uk-UA" dirty="0" err="1" smtClean="0"/>
              <a:t>коп</a:t>
            </a:r>
            <a:r>
              <a:rPr lang="uk-UA" dirty="0" smtClean="0"/>
              <a:t>/</a:t>
            </a:r>
            <a:r>
              <a:rPr lang="uk-UA" dirty="0" err="1" smtClean="0"/>
              <a:t>кВт∙год</a:t>
            </a:r>
            <a:r>
              <a:rPr lang="uk-UA" smtClean="0"/>
              <a:t> (</a:t>
            </a:r>
            <a:r>
              <a:rPr lang="uk-UA" dirty="0" smtClean="0"/>
              <a:t>з ПДВ)</a:t>
            </a:r>
            <a:endParaRPr lang="uk-UA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</a:endParaRPr>
          </a:p>
        </p:txBody>
      </p:sp>
      <p:pic>
        <p:nvPicPr>
          <p:cNvPr id="22530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6275" y="1625600"/>
            <a:ext cx="11436350" cy="4473575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65275"/>
            <a:ext cx="5943600" cy="4114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>
                <a:effectLst/>
              </a:rPr>
              <a:t>Зміни в Порядок вживання тарифів на електроенергію з 1 квітня 2015.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875" y="2533650"/>
            <a:ext cx="2178050" cy="217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с красными линиями (широкоэкранный формат)</Template>
  <TotalTime>0</TotalTime>
  <Words>756</Words>
  <Application>Microsoft Office PowerPoint</Application>
  <PresentationFormat>Произвольный</PresentationFormat>
  <Paragraphs>109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Cambria</vt:lpstr>
      <vt:lpstr>Arial</vt:lpstr>
      <vt:lpstr>Times New Roman</vt:lpstr>
      <vt:lpstr>Red Line Business 16x9</vt:lpstr>
      <vt:lpstr>Red Line Business 16x9</vt:lpstr>
      <vt:lpstr>Red Line Business 16x9</vt:lpstr>
      <vt:lpstr>Red Line Business 16x9</vt:lpstr>
      <vt:lpstr>Red Line Business 16x9</vt:lpstr>
      <vt:lpstr>Red Line Business 16x9</vt:lpstr>
      <vt:lpstr>ЗМІНА ТАРИФІВ  НА ЕЛЕКТРОЕНЕРГІЮ ДЛЯ ДОМОГОСПОДАРСТВ</vt:lpstr>
      <vt:lpstr>ПРИЧИНИ РОСТУ ТАРИФІВ НА Е/Е ДЛЯ НАСЕЛЕННЯ</vt:lpstr>
      <vt:lpstr>СТРУКТУРА ТАРИФІВ НА Е/Е У СІЧНІ 2015</vt:lpstr>
      <vt:lpstr>СТРУКТУРА ТАРИФІВ НА Е/Е ДЛЯ НАСЕЛЕННЯ У СІЧНІ 2015</vt:lpstr>
      <vt:lpstr>ГРАФІК ТАРИФІВ НА Е/Е ДЛЯ НАСЕЛЕННЯ</vt:lpstr>
      <vt:lpstr>ГРАФІК ТАРИФІВ НА Е/Е ДЛЯ НАСЕЛЕННЯ</vt:lpstr>
      <vt:lpstr>ЩОМІСЯЧНІ ВИТРАТИ НА Е/Е ДОМОГОСПОДАРСТВ</vt:lpstr>
      <vt:lpstr>ПОРІВНЯННЯ ТАРИФІВ НА ЕЛЕКТРОЕНЕРГІЮ ДЛЯ НАСЕЛЕННЯ ПРИ ПІДВИЩЕННІ З 01.03.2017 КОП/КВТ∙ГОД (З ПДВ)</vt:lpstr>
      <vt:lpstr>ЗМІНИ В ПОРЯДОК ВЖИВАННЯ ТАРИФІВ НА ЕЛЕКТРОЕНЕРГІЮ З 1 КВІТНЯ 2015. </vt:lpstr>
      <vt:lpstr>СТИМУЛЮЮЧІ ЗМІНИ ДО ПОРЯДКУ </vt:lpstr>
      <vt:lpstr>ПЕРЕВАГИ ПЕРЕХОДУ НА ДВОЗОННИЙ ОБЛІК</vt:lpstr>
      <vt:lpstr>Слайд 12</vt:lpstr>
      <vt:lpstr>ДЯКУЮ ЗА УВАГУ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ЗМІНА ТАРИФІВ  НА ЕЛЕКТРОЕНЕРГІЮ ДЛЯ ДОМОГОСПОДАРСТВ</dc:title>
  <dc:creator/>
  <cp:keywords/>
  <cp:lastModifiedBy/>
  <cp:revision>1</cp:revision>
  <dcterms:created xsi:type="dcterms:W3CDTF">2015-04-30T10:38:47Z</dcterms:created>
  <dcterms:modified xsi:type="dcterms:W3CDTF">2015-05-05T11:31:59Z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